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4565-088A-0742-91A4-6BF84D0528E5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5C1E-875D-1A4D-8882-2461A89B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5C1E-875D-1A4D-8882-2461A89B6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Crowdfunding </a:t>
            </a:r>
            <a:br>
              <a:rPr lang="en-US" dirty="0" smtClean="0"/>
            </a:br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Graham Rogers</a:t>
            </a:r>
          </a:p>
          <a:p>
            <a:r>
              <a:rPr lang="en-US" dirty="0" smtClean="0"/>
              <a:t>Student Attorney</a:t>
            </a:r>
          </a:p>
          <a:p>
            <a:r>
              <a:rPr lang="en-US" dirty="0" smtClean="0"/>
              <a:t>BU Law Entrepreneurship &amp; IP Clinic</a:t>
            </a:r>
          </a:p>
          <a:p>
            <a:r>
              <a:rPr lang="en-US" dirty="0" smtClean="0"/>
              <a:t>February 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6: Account for Your Donations Properly</a:t>
            </a:r>
            <a:endParaRPr lang="en-US" dirty="0" smtClean="0"/>
          </a:p>
          <a:p>
            <a:pPr lvl="1"/>
            <a:r>
              <a:rPr lang="en-US" dirty="0" smtClean="0"/>
              <a:t>Proceeds of a crowdfunding campaign might be considered income, so you might have to pay taxes on them</a:t>
            </a:r>
          </a:p>
          <a:p>
            <a:pPr lvl="2"/>
            <a:r>
              <a:rPr lang="en-US" dirty="0" smtClean="0"/>
              <a:t>Remember to account for this when setting your donation goal</a:t>
            </a:r>
          </a:p>
          <a:p>
            <a:pPr lvl="1"/>
            <a:r>
              <a:rPr lang="en-US" dirty="0" smtClean="0"/>
              <a:t>Keep good records of the funds raised and how they were spent</a:t>
            </a:r>
          </a:p>
          <a:p>
            <a:pPr lvl="1"/>
            <a:r>
              <a:rPr lang="en-US" dirty="0" smtClean="0"/>
              <a:t>It may be helpful to engage an accountant or tax professional to help with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Equity-Based Crowdfunding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7" y="2266359"/>
            <a:ext cx="2989273" cy="150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77" y="4213293"/>
            <a:ext cx="2047596" cy="1535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52" y="3448050"/>
            <a:ext cx="2911277" cy="648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448" y="2266359"/>
            <a:ext cx="3848100" cy="96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46" y="4731171"/>
            <a:ext cx="2801852" cy="7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JOBS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in 2012</a:t>
            </a:r>
          </a:p>
          <a:p>
            <a:r>
              <a:rPr lang="en-US" dirty="0" smtClean="0"/>
              <a:t>Final regulations promulgated by SEC in 2015</a:t>
            </a:r>
          </a:p>
          <a:p>
            <a:r>
              <a:rPr lang="en-US" b="1" dirty="0" smtClean="0"/>
              <a:t>Allows startups to sell up to $1,000,000 of equity securities in a 12-month period through a registered broker or funding portal</a:t>
            </a:r>
          </a:p>
          <a:p>
            <a:r>
              <a:rPr lang="en-US" dirty="0" smtClean="0"/>
              <a:t>Some issuers are barred</a:t>
            </a:r>
          </a:p>
          <a:p>
            <a:r>
              <a:rPr lang="en-US" dirty="0" smtClean="0"/>
              <a:t>There are limits on the amount of securities individual investors can buy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Issuers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Disclosure requirements</a:t>
            </a:r>
          </a:p>
          <a:p>
            <a:r>
              <a:rPr lang="en-US" dirty="0" smtClean="0"/>
              <a:t>Ongoing reporting obligations</a:t>
            </a:r>
          </a:p>
          <a:p>
            <a:r>
              <a:rPr lang="en-US" dirty="0" smtClean="0"/>
              <a:t>Advertising Restrictions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Crowdfunding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and family</a:t>
            </a:r>
          </a:p>
          <a:p>
            <a:r>
              <a:rPr lang="en-US" dirty="0" smtClean="0"/>
              <a:t>Small business loan</a:t>
            </a:r>
          </a:p>
          <a:p>
            <a:r>
              <a:rPr lang="en-US" dirty="0" smtClean="0"/>
              <a:t>Credit cards</a:t>
            </a:r>
          </a:p>
          <a:p>
            <a:r>
              <a:rPr lang="en-US" dirty="0" smtClean="0"/>
              <a:t>Personal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1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Crowdfunding?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practice of soliciting financial contributions from a large number of people, especially from the online community.” – Merriam Webster</a:t>
            </a:r>
          </a:p>
        </p:txBody>
      </p:sp>
    </p:spTree>
    <p:extLst>
      <p:ext uri="{BB962C8B-B14F-4D97-AF65-F5344CB8AC3E}">
        <p14:creationId xmlns:p14="http://schemas.microsoft.com/office/powerpoint/2010/main" val="11213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Crowdfunding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6579"/>
            <a:ext cx="8042276" cy="38370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Donation-based</a:t>
            </a:r>
          </a:p>
          <a:p>
            <a:r>
              <a:rPr lang="en-US" sz="4000" dirty="0" smtClean="0"/>
              <a:t>Equity-based</a:t>
            </a:r>
          </a:p>
          <a:p>
            <a:r>
              <a:rPr lang="en-US" sz="4000" dirty="0" smtClean="0"/>
              <a:t>Debt-based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31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3754"/>
            <a:ext cx="8056563" cy="1362075"/>
          </a:xfrm>
        </p:spPr>
        <p:txBody>
          <a:bodyPr/>
          <a:lstStyle/>
          <a:p>
            <a:r>
              <a:rPr lang="en-US" dirty="0" smtClean="0"/>
              <a:t>Donation-Based Crowdfunding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" y="2528895"/>
            <a:ext cx="5177419" cy="766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11" y="2668305"/>
            <a:ext cx="3048673" cy="1594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47" y="3609457"/>
            <a:ext cx="3293430" cy="808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742" y="4526090"/>
            <a:ext cx="2230338" cy="16277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74" y="4774789"/>
            <a:ext cx="2200558" cy="11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1: Clear Your IP</a:t>
            </a:r>
          </a:p>
          <a:p>
            <a:pPr lvl="1"/>
            <a:r>
              <a:rPr lang="en-US" dirty="0" smtClean="0"/>
              <a:t>(a) Google!</a:t>
            </a:r>
          </a:p>
          <a:p>
            <a:pPr lvl="1"/>
            <a:r>
              <a:rPr lang="en-US" dirty="0" smtClean="0"/>
              <a:t>(b) Check other crowdfunding sites</a:t>
            </a:r>
          </a:p>
          <a:p>
            <a:pPr lvl="1"/>
            <a:r>
              <a:rPr lang="en-US" dirty="0" smtClean="0"/>
              <a:t>(c) Check for other patents and trademarks</a:t>
            </a:r>
          </a:p>
          <a:p>
            <a:pPr lvl="2"/>
            <a:r>
              <a:rPr lang="en-US" u="sng" dirty="0"/>
              <a:t>Patents</a:t>
            </a:r>
            <a:r>
              <a:rPr lang="en-US" dirty="0"/>
              <a:t>: http://</a:t>
            </a:r>
            <a:r>
              <a:rPr lang="en-US" dirty="0" err="1"/>
              <a:t>www.uspto.gov</a:t>
            </a:r>
            <a:r>
              <a:rPr lang="en-US" dirty="0"/>
              <a:t>/patents-application-process/search-patents</a:t>
            </a:r>
            <a:endParaRPr lang="en-US" dirty="0" smtClean="0"/>
          </a:p>
          <a:p>
            <a:pPr lvl="2"/>
            <a:r>
              <a:rPr lang="en-US" u="sng" dirty="0" smtClean="0"/>
              <a:t>Trademarks (</a:t>
            </a:r>
            <a:r>
              <a:rPr lang="en-US" u="sng" dirty="0"/>
              <a:t>TESS Search)</a:t>
            </a:r>
            <a:r>
              <a:rPr lang="en-US" dirty="0"/>
              <a:t>: http://</a:t>
            </a:r>
            <a:r>
              <a:rPr lang="en-US" dirty="0" err="1"/>
              <a:t>www.uspto.gov</a:t>
            </a:r>
            <a:r>
              <a:rPr lang="en-US" dirty="0"/>
              <a:t>/trademarks-application-process/search-trademark-database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39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Step 2: Protect Your IP If Necessary</a:t>
            </a:r>
          </a:p>
          <a:p>
            <a:pPr lvl="1"/>
            <a:r>
              <a:rPr lang="en-US" dirty="0"/>
              <a:t>(a) Figure out what kind of IP you have (if any)</a:t>
            </a:r>
          </a:p>
          <a:p>
            <a:pPr lvl="2"/>
            <a:r>
              <a:rPr lang="en-US" dirty="0"/>
              <a:t>Name?</a:t>
            </a:r>
          </a:p>
          <a:p>
            <a:pPr lvl="2"/>
            <a:r>
              <a:rPr lang="en-US" dirty="0"/>
              <a:t>Logo?</a:t>
            </a:r>
          </a:p>
          <a:p>
            <a:pPr lvl="2"/>
            <a:r>
              <a:rPr lang="en-US" dirty="0"/>
              <a:t>Product </a:t>
            </a:r>
            <a:r>
              <a:rPr lang="en-US" dirty="0" smtClean="0"/>
              <a:t>design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Original work of authorship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Secret process?</a:t>
            </a:r>
            <a:endParaRPr lang="en-US" dirty="0"/>
          </a:p>
          <a:p>
            <a:pPr lvl="1"/>
            <a:r>
              <a:rPr lang="en-US" dirty="0" smtClean="0"/>
              <a:t>(b) Protect your IP</a:t>
            </a:r>
          </a:p>
          <a:p>
            <a:pPr lvl="2"/>
            <a:r>
              <a:rPr lang="en-US" dirty="0" smtClean="0"/>
              <a:t>File a provisional patent application?</a:t>
            </a:r>
          </a:p>
          <a:p>
            <a:pPr lvl="2"/>
            <a:r>
              <a:rPr lang="en-US" dirty="0" smtClean="0"/>
              <a:t>File trademark or copyright applications</a:t>
            </a:r>
          </a:p>
          <a:p>
            <a:pPr lvl="2"/>
            <a:r>
              <a:rPr lang="en-US" dirty="0" smtClean="0"/>
              <a:t>Don’t reveal secrets</a:t>
            </a:r>
          </a:p>
          <a:p>
            <a:pPr lvl="2"/>
            <a:endParaRPr lang="en-US" dirty="0" smtClean="0"/>
          </a:p>
          <a:p>
            <a:endParaRPr lang="en-US" b="1" u="sng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Step 3: Read the Rules and the Terms of Use</a:t>
            </a:r>
            <a:endParaRPr lang="en-US" dirty="0" smtClean="0"/>
          </a:p>
          <a:p>
            <a:pPr lvl="1"/>
            <a:r>
              <a:rPr lang="en-US" u="sng" dirty="0" smtClean="0"/>
              <a:t>Kickstarter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Rules: https://</a:t>
            </a:r>
            <a:r>
              <a:rPr lang="en-US" dirty="0" err="1"/>
              <a:t>www.kickstarter.com</a:t>
            </a:r>
            <a:r>
              <a:rPr lang="en-US" dirty="0"/>
              <a:t>/rules</a:t>
            </a:r>
          </a:p>
          <a:p>
            <a:pPr lvl="2"/>
            <a:r>
              <a:rPr lang="en-US" dirty="0" smtClean="0"/>
              <a:t>Terms: https</a:t>
            </a:r>
            <a:r>
              <a:rPr lang="en-US" dirty="0"/>
              <a:t>://</a:t>
            </a:r>
            <a:r>
              <a:rPr lang="en-US" dirty="0" err="1"/>
              <a:t>www.kickstarter.com</a:t>
            </a:r>
            <a:r>
              <a:rPr lang="en-US" dirty="0"/>
              <a:t>/</a:t>
            </a:r>
            <a:r>
              <a:rPr lang="en-US" dirty="0" err="1"/>
              <a:t>terms-of-use?ref</a:t>
            </a:r>
            <a:r>
              <a:rPr lang="en-US" dirty="0"/>
              <a:t>=footer</a:t>
            </a:r>
            <a:endParaRPr lang="en-US" dirty="0" smtClean="0"/>
          </a:p>
          <a:p>
            <a:pPr lvl="1"/>
            <a:r>
              <a:rPr lang="en-US" u="sng" dirty="0" smtClean="0"/>
              <a:t>Indiegogo</a:t>
            </a:r>
            <a:endParaRPr lang="en-US" dirty="0" smtClean="0"/>
          </a:p>
          <a:p>
            <a:pPr lvl="2"/>
            <a:r>
              <a:rPr lang="en-US" dirty="0" smtClean="0"/>
              <a:t>How </a:t>
            </a:r>
            <a:r>
              <a:rPr lang="en-US" dirty="0"/>
              <a:t>It Works: https://</a:t>
            </a:r>
            <a:r>
              <a:rPr lang="en-US" dirty="0" err="1"/>
              <a:t>www.indiegogo.com</a:t>
            </a:r>
            <a:r>
              <a:rPr lang="en-US" dirty="0"/>
              <a:t>/how-it-works</a:t>
            </a:r>
            <a:endParaRPr lang="en-US" dirty="0" smtClean="0"/>
          </a:p>
          <a:p>
            <a:pPr lvl="2"/>
            <a:r>
              <a:rPr lang="en-US" dirty="0"/>
              <a:t>Terms: https://</a:t>
            </a:r>
            <a:r>
              <a:rPr lang="en-US" dirty="0" err="1"/>
              <a:t>www.indiegogo.com</a:t>
            </a:r>
            <a:r>
              <a:rPr lang="en-US" dirty="0"/>
              <a:t>/about/terms</a:t>
            </a:r>
            <a:endParaRPr lang="en-US" dirty="0" smtClean="0"/>
          </a:p>
          <a:p>
            <a:pPr lvl="1"/>
            <a:r>
              <a:rPr lang="en-US" u="sng" dirty="0" err="1" smtClean="0"/>
              <a:t>GoFundMe</a:t>
            </a:r>
            <a:endParaRPr lang="en-US" dirty="0" smtClean="0"/>
          </a:p>
          <a:p>
            <a:pPr lvl="2"/>
            <a:r>
              <a:rPr lang="en-US" dirty="0" smtClean="0"/>
              <a:t>How </a:t>
            </a:r>
            <a:r>
              <a:rPr lang="en-US" dirty="0"/>
              <a:t>It Works: https://</a:t>
            </a:r>
            <a:r>
              <a:rPr lang="en-US" dirty="0" err="1"/>
              <a:t>www.gofundme.com</a:t>
            </a:r>
            <a:r>
              <a:rPr lang="en-US" dirty="0"/>
              <a:t>/tour/</a:t>
            </a:r>
            <a:endParaRPr lang="en-US" dirty="0" smtClean="0"/>
          </a:p>
          <a:p>
            <a:pPr lvl="2"/>
            <a:r>
              <a:rPr lang="en-US" dirty="0"/>
              <a:t>Terms: https://</a:t>
            </a:r>
            <a:r>
              <a:rPr lang="en-US" dirty="0" err="1"/>
              <a:t>www.gofundme.com</a:t>
            </a:r>
            <a:r>
              <a:rPr lang="en-US" dirty="0"/>
              <a:t>/terms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14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4: Consider Forming a Legal Entity</a:t>
            </a:r>
            <a:endParaRPr lang="en-US" dirty="0" smtClean="0"/>
          </a:p>
          <a:p>
            <a:pPr lvl="1"/>
            <a:r>
              <a:rPr lang="en-US" dirty="0" smtClean="0"/>
              <a:t>Can help shield your personal assets from creditors or litigants</a:t>
            </a:r>
          </a:p>
          <a:p>
            <a:pPr lvl="1"/>
            <a:r>
              <a:rPr lang="en-US" dirty="0" smtClean="0"/>
              <a:t>Must be sure to follow corporate formalities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5: Fulfill Your Promises or Offer Refunds</a:t>
            </a:r>
            <a:endParaRPr lang="en-US" dirty="0" smtClean="0"/>
          </a:p>
          <a:p>
            <a:pPr lvl="1"/>
            <a:r>
              <a:rPr lang="en-US" dirty="0" smtClean="0"/>
              <a:t>Exact steps will depend on the requirements of the website you use</a:t>
            </a:r>
          </a:p>
          <a:p>
            <a:pPr lvl="1"/>
            <a:r>
              <a:rPr lang="en-US" dirty="0" smtClean="0"/>
              <a:t>Should factor the cost of rewards into your total fundraising amount</a:t>
            </a:r>
          </a:p>
          <a:p>
            <a:pPr lvl="1"/>
            <a:r>
              <a:rPr lang="en-US" dirty="0" smtClean="0"/>
              <a:t>Should keep donors updated, especially if delays occur</a:t>
            </a:r>
          </a:p>
          <a:p>
            <a:pPr lvl="1"/>
            <a:r>
              <a:rPr lang="en-US" dirty="0" smtClean="0"/>
              <a:t>If you are unable to complete your project or deliver your rewards, you might be responsible for working out an arrangement with your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8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264</TotalTime>
  <Words>526</Words>
  <Application>Microsoft Macintosh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Crowdfunding  Do’s and Don’ts</vt:lpstr>
      <vt:lpstr>What is Crowdfunding?</vt:lpstr>
      <vt:lpstr>Types of Crowdfunding</vt:lpstr>
      <vt:lpstr>Donation-Based Crowdfunding</vt:lpstr>
      <vt:lpstr>Steps to Take</vt:lpstr>
      <vt:lpstr>Steps to Take</vt:lpstr>
      <vt:lpstr>Steps to Take</vt:lpstr>
      <vt:lpstr>Steps to Take</vt:lpstr>
      <vt:lpstr>_x0013_Steps to Take</vt:lpstr>
      <vt:lpstr>Steps to Take</vt:lpstr>
      <vt:lpstr>Equity-Based Crowdfunding</vt:lpstr>
      <vt:lpstr>Overview of JOBS Act</vt:lpstr>
      <vt:lpstr>Requirements for Issuers</vt:lpstr>
      <vt:lpstr>Crowdfunding Alternatives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Do’s and Don’ts</dc:title>
  <dc:creator>Office 2004 Test Drive User</dc:creator>
  <cp:lastModifiedBy>Office 2004 Test Drive User</cp:lastModifiedBy>
  <cp:revision>14</cp:revision>
  <dcterms:created xsi:type="dcterms:W3CDTF">2016-02-21T19:54:29Z</dcterms:created>
  <dcterms:modified xsi:type="dcterms:W3CDTF">2016-02-22T00:19:19Z</dcterms:modified>
</cp:coreProperties>
</file>